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69" r:id="rId11"/>
    <p:sldId id="259" r:id="rId12"/>
    <p:sldId id="263" r:id="rId13"/>
    <p:sldId id="264" r:id="rId14"/>
    <p:sldId id="266" r:id="rId15"/>
    <p:sldId id="262" r:id="rId16"/>
    <p:sldId id="267" r:id="rId17"/>
    <p:sldId id="268" r:id="rId18"/>
    <p:sldId id="261" r:id="rId19"/>
    <p:sldId id="265" r:id="rId20"/>
    <p:sldId id="260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CE1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2166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5/16/2010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85800" y="2664789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Which you have seen </a:t>
            </a:r>
            <a:r>
              <a:rPr lang="en-US" sz="3200" dirty="0" smtClean="0">
                <a:latin typeface="Magneto" pitchFamily="82" charset="0"/>
              </a:rPr>
              <a:t>~ 1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Revelation 1.19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3208017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Which are </a:t>
            </a:r>
            <a:r>
              <a:rPr lang="en-US" sz="3200" dirty="0" smtClean="0">
                <a:latin typeface="Magneto" pitchFamily="82" charset="0"/>
              </a:rPr>
              <a:t>~ 2-3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714381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Which will take place after this </a:t>
            </a:r>
            <a:r>
              <a:rPr lang="en-US" sz="3200" dirty="0" smtClean="0">
                <a:latin typeface="Magneto" pitchFamily="82" charset="0"/>
              </a:rPr>
              <a:t>~ 4-22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4173792" y="749712"/>
            <a:ext cx="3581400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412956" y="1243776"/>
            <a:ext cx="1339644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>
            <a:off x="5029200" y="1214292"/>
            <a:ext cx="2514600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3746088" y="1715736"/>
            <a:ext cx="3581400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/>
          <p:cNvSpPr/>
          <p:nvPr/>
        </p:nvSpPr>
        <p:spPr>
          <a:xfrm>
            <a:off x="412956" y="2209800"/>
            <a:ext cx="3930444" cy="533400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Write the things which you have seen, and the things which are, and the things which will take place after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9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9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 tmFilter="0,0; .5, 0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2" grpId="2"/>
      <p:bldP spid="5" grpId="0"/>
      <p:bldP spid="7" grpId="0"/>
      <p:bldP spid="7" grpId="1"/>
      <p:bldP spid="7" grpId="2"/>
      <p:bldP spid="8" grpId="0"/>
      <p:bldP spid="8" grpId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After these things </a:t>
            </a:r>
            <a:r>
              <a:rPr lang="en-US" sz="3200" dirty="0" smtClean="0"/>
              <a:t>~ </a:t>
            </a: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meta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tauta</a:t>
            </a: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/>
              <a:t>– 10x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740312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/>
              <a:t>1.19</a:t>
            </a:r>
            <a:r>
              <a:rPr lang="en-US" sz="3200" dirty="0" smtClean="0">
                <a:solidFill>
                  <a:schemeClr val="bg1"/>
                </a:solidFill>
              </a:rPr>
              <a:t>;</a:t>
            </a:r>
            <a:r>
              <a:rPr lang="en-US" sz="3200" dirty="0" smtClean="0"/>
              <a:t> 4.1 (2x)</a:t>
            </a:r>
            <a:r>
              <a:rPr lang="en-US" sz="3200" dirty="0" smtClean="0">
                <a:solidFill>
                  <a:schemeClr val="bg1"/>
                </a:solidFill>
              </a:rPr>
              <a:t>;</a:t>
            </a:r>
            <a:r>
              <a:rPr lang="en-US" sz="3200" dirty="0" smtClean="0"/>
              <a:t> 7.1</a:t>
            </a:r>
            <a:r>
              <a:rPr lang="en-US" sz="3200" dirty="0" smtClean="0">
                <a:solidFill>
                  <a:schemeClr val="bg1"/>
                </a:solidFill>
              </a:rPr>
              <a:t>;</a:t>
            </a:r>
            <a:r>
              <a:rPr lang="en-US" sz="3200" dirty="0" smtClean="0"/>
              <a:t> 7.9</a:t>
            </a:r>
            <a:r>
              <a:rPr lang="en-US" sz="3200" dirty="0" smtClean="0">
                <a:solidFill>
                  <a:schemeClr val="bg1"/>
                </a:solidFill>
              </a:rPr>
              <a:t>;</a:t>
            </a:r>
            <a:r>
              <a:rPr lang="en-US" sz="3200" dirty="0" smtClean="0"/>
              <a:t> 9.12</a:t>
            </a:r>
            <a:r>
              <a:rPr lang="en-US" sz="3200" dirty="0" smtClean="0">
                <a:solidFill>
                  <a:schemeClr val="bg1"/>
                </a:solidFill>
              </a:rPr>
              <a:t>;</a:t>
            </a:r>
            <a:r>
              <a:rPr lang="en-US" sz="3200" dirty="0" smtClean="0"/>
              <a:t> 15.5</a:t>
            </a:r>
            <a:r>
              <a:rPr lang="en-US" sz="3200" dirty="0" smtClean="0">
                <a:solidFill>
                  <a:schemeClr val="bg1"/>
                </a:solidFill>
              </a:rPr>
              <a:t>;</a:t>
            </a:r>
            <a:r>
              <a:rPr lang="en-US" sz="3200" dirty="0" smtClean="0"/>
              <a:t> 18.1</a:t>
            </a:r>
            <a:r>
              <a:rPr lang="en-US" sz="3200" dirty="0" smtClean="0">
                <a:solidFill>
                  <a:schemeClr val="bg1"/>
                </a:solidFill>
              </a:rPr>
              <a:t>;</a:t>
            </a:r>
            <a:r>
              <a:rPr lang="en-US" sz="3200" dirty="0" smtClean="0"/>
              <a:t> 19.1</a:t>
            </a:r>
            <a:r>
              <a:rPr lang="en-US" sz="3200" dirty="0" smtClean="0">
                <a:solidFill>
                  <a:schemeClr val="bg1"/>
                </a:solidFill>
              </a:rPr>
              <a:t>;</a:t>
            </a:r>
            <a:r>
              <a:rPr lang="en-US" sz="3200" dirty="0" smtClean="0"/>
              <a:t> 20.3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5" name="Picture 4" descr="Asia Mino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012" y="814834"/>
            <a:ext cx="6277971" cy="380483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Oval 6"/>
          <p:cNvSpPr/>
          <p:nvPr/>
        </p:nvSpPr>
        <p:spPr>
          <a:xfrm>
            <a:off x="3259770" y="2047689"/>
            <a:ext cx="54591" cy="5459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12319" y="2083110"/>
            <a:ext cx="54591" cy="5459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86296" y="2248035"/>
            <a:ext cx="54591" cy="5459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62709" y="2157900"/>
            <a:ext cx="54591" cy="5459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56339" y="2343960"/>
            <a:ext cx="54591" cy="5459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95559" y="2479530"/>
            <a:ext cx="54591" cy="5459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09293" y="2497472"/>
            <a:ext cx="54591" cy="5459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76400" y="2867388"/>
            <a:ext cx="121920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Ephesus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895600" y="2562588"/>
            <a:ext cx="381000" cy="3048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00200" y="2481348"/>
            <a:ext cx="114300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Smyrna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743200" y="2286000"/>
            <a:ext cx="533400" cy="19534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47800" y="1447800"/>
            <a:ext cx="129540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Magneto" pitchFamily="82" charset="0"/>
              </a:rPr>
              <a:t>Pergamos</a:t>
            </a:r>
            <a:endParaRPr lang="en-US" sz="1600" dirty="0" smtClean="0">
              <a:latin typeface="Magneto" pitchFamily="8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48810" y="1778312"/>
            <a:ext cx="482444" cy="27488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66139" y="1454650"/>
            <a:ext cx="121920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Thyatira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10800000" flipV="1">
            <a:off x="3579063" y="1791238"/>
            <a:ext cx="388946" cy="29000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43676" y="1920264"/>
            <a:ext cx="994806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Sardis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642223" y="1935387"/>
            <a:ext cx="695617" cy="24683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236348" y="1853890"/>
            <a:ext cx="1250051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Laodicea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rot="10800000" flipV="1">
            <a:off x="3821223" y="2187827"/>
            <a:ext cx="419798" cy="17484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867" y="2696309"/>
            <a:ext cx="1580099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Philadelphia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10800000">
            <a:off x="3775407" y="2524417"/>
            <a:ext cx="573135" cy="1748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9" grpId="0" animBg="1"/>
      <p:bldP spid="19" grpId="1" animBg="1"/>
      <p:bldP spid="22" grpId="0" animBg="1"/>
      <p:bldP spid="22" grpId="1" animBg="1"/>
      <p:bldP spid="27" grpId="0" animBg="1"/>
      <p:bldP spid="27" grpId="1" animBg="1"/>
      <p:bldP spid="30" grpId="0" animBg="1"/>
      <p:bldP spid="30" grpId="1" animBg="1"/>
      <p:bldP spid="34" grpId="0" animBg="1"/>
      <p:bldP spid="34" grpId="1" animBg="1"/>
      <p:bldP spid="39" grpId="0" animBg="1"/>
      <p:bldP spid="3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351130" y="-4084108"/>
            <a:ext cx="1407614" cy="584775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24 Elders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(5)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541362" y="796495"/>
          <a:ext cx="5668368" cy="561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649"/>
                <a:gridCol w="963827"/>
                <a:gridCol w="1223319"/>
                <a:gridCol w="2082573"/>
              </a:tblGrid>
              <a:tr h="702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0224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Ephesus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0224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Smyrna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0224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al" pitchFamily="34" charset="0"/>
                          <a:cs typeface="Arial" pitchFamily="34" charset="0"/>
                        </a:rPr>
                        <a:t>Pergamos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0224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Thyatira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0224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Sardis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0224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Philadelphia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0224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Laodicea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927654" y="1665014"/>
            <a:ext cx="933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2.1-7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82348" y="1517158"/>
            <a:ext cx="1242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AD 33 -100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104861" y="1686111"/>
            <a:ext cx="2079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Apostolic Church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27654" y="2376982"/>
            <a:ext cx="951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2.8-11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82348" y="2232835"/>
            <a:ext cx="1242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AD 100 -314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94922" y="2228732"/>
            <a:ext cx="209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Persecution Church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927654" y="3075302"/>
            <a:ext cx="97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2.12-17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62470" y="2964536"/>
            <a:ext cx="12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AD 314 -590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094922" y="3076282"/>
            <a:ext cx="2096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Pagan Church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27653" y="3759974"/>
            <a:ext cx="98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2.18-29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872410" y="3666710"/>
            <a:ext cx="123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AD 590 -  Present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104862" y="3770893"/>
            <a:ext cx="207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Roman Church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927653" y="4458294"/>
            <a:ext cx="936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3.1-6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72410" y="4361176"/>
            <a:ext cx="123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AD 1517 - Present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04862" y="4343570"/>
            <a:ext cx="2077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Reformation Church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40010" y="5183910"/>
            <a:ext cx="963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3.7-13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879397" y="5056975"/>
            <a:ext cx="123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AD 1800 - Present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104862" y="5161303"/>
            <a:ext cx="209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Revived Church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927654" y="5882230"/>
            <a:ext cx="963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3.14-22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881669" y="5748022"/>
            <a:ext cx="1213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AD 1800 - Present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4922" y="5859478"/>
            <a:ext cx="210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Relaxed Church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18616" y="941696"/>
            <a:ext cx="102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Church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855360" y="971263"/>
            <a:ext cx="997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Ref.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893768" y="932592"/>
            <a:ext cx="1221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Date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104861" y="926507"/>
            <a:ext cx="209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60" grpId="0"/>
      <p:bldP spid="60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77672" y="682388"/>
            <a:ext cx="782016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                           I looked, and behold, a door standing open in heaven. And the first voice which I heard was like a trumpet speaking with me, saying,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"Come up here, and I will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show you things which must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take place 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13741" y="4069306"/>
            <a:ext cx="2740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after this."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351130" y="-4084108"/>
            <a:ext cx="1407614" cy="584775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24 Elders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(5)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8615" y="682344"/>
            <a:ext cx="4408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After these things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11469" y="4053386"/>
            <a:ext cx="2429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meta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tauta</a:t>
            </a: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09247" y="657309"/>
            <a:ext cx="2140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Meta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tauta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Revelation 4.1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 tmFilter="0,0; .5, 0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4" grpId="0"/>
      <p:bldP spid="34" grpId="2"/>
      <p:bldP spid="34" grpId="3"/>
      <p:bldP spid="31" grpId="0"/>
      <p:bldP spid="31" grpId="1"/>
      <p:bldP spid="32" grpId="0"/>
      <p:bldP spid="32" grpId="1"/>
      <p:bldP spid="32" grpId="2"/>
      <p:bldP spid="33" grpId="0"/>
      <p:bldP spid="33" grpId="1"/>
      <p:bldP spid="33" grpId="2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1220" y="670948"/>
            <a:ext cx="1725494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The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Rapture (4)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7671" y="4387778"/>
            <a:ext cx="1883391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"Church" is mentioned 19x in (1-3)</a:t>
            </a:r>
          </a:p>
        </p:txBody>
      </p:sp>
      <p:sp>
        <p:nvSpPr>
          <p:cNvPr id="73" name="Freeform 72"/>
          <p:cNvSpPr/>
          <p:nvPr/>
        </p:nvSpPr>
        <p:spPr>
          <a:xfrm>
            <a:off x="248717" y="2253082"/>
            <a:ext cx="1104595" cy="2136038"/>
          </a:xfrm>
          <a:custGeom>
            <a:avLst/>
            <a:gdLst>
              <a:gd name="connsiteX0" fmla="*/ 1104595 w 1104595"/>
              <a:gd name="connsiteY0" fmla="*/ 2136038 h 2136038"/>
              <a:gd name="connsiteX1" fmla="*/ 0 w 1104595"/>
              <a:gd name="connsiteY1" fmla="*/ 0 h 2136038"/>
              <a:gd name="connsiteX2" fmla="*/ 987552 w 1104595"/>
              <a:gd name="connsiteY2" fmla="*/ 0 h 2136038"/>
              <a:gd name="connsiteX3" fmla="*/ 1104595 w 1104595"/>
              <a:gd name="connsiteY3" fmla="*/ 2136038 h 213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4595" h="2136038">
                <a:moveTo>
                  <a:pt x="1104595" y="2136038"/>
                </a:moveTo>
                <a:lnTo>
                  <a:pt x="0" y="0"/>
                </a:lnTo>
                <a:lnTo>
                  <a:pt x="987552" y="0"/>
                </a:lnTo>
                <a:lnTo>
                  <a:pt x="1104595" y="2136038"/>
                </a:lnTo>
                <a:close/>
              </a:path>
            </a:pathLst>
          </a:cu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3496151" y="4390050"/>
            <a:ext cx="1883391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"Church" is not mentioned in (6-18)</a:t>
            </a:r>
          </a:p>
        </p:txBody>
      </p:sp>
      <p:sp>
        <p:nvSpPr>
          <p:cNvPr id="75" name="Freeform 74"/>
          <p:cNvSpPr/>
          <p:nvPr/>
        </p:nvSpPr>
        <p:spPr>
          <a:xfrm>
            <a:off x="1875101" y="2214410"/>
            <a:ext cx="4323719" cy="2190629"/>
          </a:xfrm>
          <a:custGeom>
            <a:avLst/>
            <a:gdLst>
              <a:gd name="connsiteX0" fmla="*/ 1104595 w 1104595"/>
              <a:gd name="connsiteY0" fmla="*/ 2136038 h 2136038"/>
              <a:gd name="connsiteX1" fmla="*/ 0 w 1104595"/>
              <a:gd name="connsiteY1" fmla="*/ 0 h 2136038"/>
              <a:gd name="connsiteX2" fmla="*/ 987552 w 1104595"/>
              <a:gd name="connsiteY2" fmla="*/ 0 h 2136038"/>
              <a:gd name="connsiteX3" fmla="*/ 1104595 w 1104595"/>
              <a:gd name="connsiteY3" fmla="*/ 2136038 h 2136038"/>
              <a:gd name="connsiteX0" fmla="*/ 1104595 w 1558027"/>
              <a:gd name="connsiteY0" fmla="*/ 2163334 h 2163334"/>
              <a:gd name="connsiteX1" fmla="*/ 0 w 1558027"/>
              <a:gd name="connsiteY1" fmla="*/ 27296 h 2163334"/>
              <a:gd name="connsiteX2" fmla="*/ 1558027 w 1558027"/>
              <a:gd name="connsiteY2" fmla="*/ 0 h 2163334"/>
              <a:gd name="connsiteX3" fmla="*/ 1104595 w 1558027"/>
              <a:gd name="connsiteY3" fmla="*/ 2163334 h 2163334"/>
              <a:gd name="connsiteX0" fmla="*/ 922633 w 1558027"/>
              <a:gd name="connsiteY0" fmla="*/ 2190629 h 2190629"/>
              <a:gd name="connsiteX1" fmla="*/ 0 w 1558027"/>
              <a:gd name="connsiteY1" fmla="*/ 27296 h 2190629"/>
              <a:gd name="connsiteX2" fmla="*/ 1558027 w 1558027"/>
              <a:gd name="connsiteY2" fmla="*/ 0 h 2190629"/>
              <a:gd name="connsiteX3" fmla="*/ 922633 w 1558027"/>
              <a:gd name="connsiteY3" fmla="*/ 2190629 h 21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8027" h="2190629">
                <a:moveTo>
                  <a:pt x="922633" y="2190629"/>
                </a:moveTo>
                <a:lnTo>
                  <a:pt x="0" y="27296"/>
                </a:lnTo>
                <a:lnTo>
                  <a:pt x="1558027" y="0"/>
                </a:lnTo>
                <a:lnTo>
                  <a:pt x="922633" y="2190629"/>
                </a:lnTo>
                <a:close/>
              </a:path>
            </a:pathLst>
          </a:cu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20" idx="2"/>
          </p:cNvCxnSpPr>
          <p:nvPr/>
        </p:nvCxnSpPr>
        <p:spPr>
          <a:xfrm rot="5400000">
            <a:off x="1274656" y="1223014"/>
            <a:ext cx="436602" cy="50202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351130" y="-4084108"/>
            <a:ext cx="1407614" cy="584775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24 Elders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(5)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538590" y="3621143"/>
            <a:ext cx="1436625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24 Elders (5)</a:t>
            </a:r>
          </a:p>
        </p:txBody>
      </p:sp>
      <p:cxnSp>
        <p:nvCxnSpPr>
          <p:cNvPr id="82" name="Straight Arrow Connector 81"/>
          <p:cNvCxnSpPr>
            <a:stCxn id="80" idx="0"/>
          </p:cNvCxnSpPr>
          <p:nvPr/>
        </p:nvCxnSpPr>
        <p:spPr>
          <a:xfrm rot="16200000" flipV="1">
            <a:off x="1242215" y="2606454"/>
            <a:ext cx="1382910" cy="64646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247135" y="1748409"/>
            <a:ext cx="7234320" cy="445549"/>
            <a:chOff x="247135" y="1748409"/>
            <a:chExt cx="7234320" cy="445549"/>
          </a:xfrm>
        </p:grpSpPr>
        <p:grpSp>
          <p:nvGrpSpPr>
            <p:cNvPr id="41" name="Group 102"/>
            <p:cNvGrpSpPr/>
            <p:nvPr/>
          </p:nvGrpSpPr>
          <p:grpSpPr>
            <a:xfrm>
              <a:off x="247135" y="1748409"/>
              <a:ext cx="7234320" cy="445549"/>
              <a:chOff x="247135" y="1748409"/>
              <a:chExt cx="7234320" cy="445549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flipV="1">
                <a:off x="253688" y="1959429"/>
                <a:ext cx="7227767" cy="653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34069" y="1972443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5623628" y="1964551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7263003" y="1966848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360040" y="1964523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1379132" y="1964523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5400000">
                <a:off x="2003674" y="1966795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>
                <a:off x="1017774" y="1964523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>
                <a:off x="2983782" y="1962251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6931640" y="1964523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4631215" y="1980443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3974677" y="1974797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690444" y="1970619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>
                <a:off x="1670063" y="1961475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>
                <a:off x="2334078" y="1968319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2664481" y="1974415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3318572" y="1968347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3648976" y="1979015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4296309" y="1980893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>
                <a:off x="4961619" y="1977395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>
                <a:off x="5292023" y="1974347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>
                <a:off x="5949645" y="1970647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>
                <a:off x="6280049" y="1967599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6610453" y="1973695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1405760" y="1815150"/>
              <a:ext cx="368490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+mj-lt"/>
                </a:rPr>
                <a:t>5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04848" y="1817422"/>
              <a:ext cx="368490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+mj-lt"/>
                </a:rPr>
                <a:t>10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58528" y="1819694"/>
              <a:ext cx="368490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+mj-lt"/>
                </a:rPr>
                <a:t>15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12208" y="1821966"/>
              <a:ext cx="368490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+mj-lt"/>
                </a:rPr>
                <a:t>20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71" grpId="0" animBg="1"/>
      <p:bldP spid="71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80" grpId="0" animBg="1"/>
      <p:bldP spid="8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351130" y="-4084108"/>
            <a:ext cx="1407614" cy="584775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24 Elders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(5)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Revelation 5.10-11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5939052" y="2117669"/>
            <a:ext cx="830238" cy="504967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>
            <a:off x="425355" y="4369558"/>
            <a:ext cx="996287" cy="504967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>
            <a:off x="1614986" y="3907800"/>
            <a:ext cx="830238" cy="504967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>
            <a:off x="3402881" y="4371824"/>
            <a:ext cx="830238" cy="504967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77672" y="682388"/>
            <a:ext cx="78201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30000" dirty="0" smtClean="0"/>
              <a:t>9</a:t>
            </a:r>
            <a:r>
              <a:rPr lang="en-US" sz="3000" dirty="0" smtClean="0">
                <a:solidFill>
                  <a:schemeClr val="bg1"/>
                </a:solidFill>
              </a:rPr>
              <a:t> And they sang a new song, saying: "You are worthy to take the scroll, And to open its seals; For You were slain, And have redeemed us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to God by Your blood Out of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every tribe and tongue and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people and nation, </a:t>
            </a:r>
            <a:r>
              <a:rPr lang="en-US" sz="3000" baseline="30000" dirty="0" smtClean="0"/>
              <a:t>10</a:t>
            </a:r>
            <a:r>
              <a:rPr lang="en-US" sz="3000" dirty="0" smtClean="0">
                <a:solidFill>
                  <a:schemeClr val="bg1"/>
                </a:solidFill>
              </a:rPr>
              <a:t> And have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made us kings and priests to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our God; And we shall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reign on the earth."</a:t>
            </a:r>
            <a:endParaRPr lang="en-US" sz="30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 tmFilter="0,0; .5, 0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30" grpId="0"/>
      <p:bldP spid="3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03530" y="682388"/>
            <a:ext cx="78201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 smtClean="0"/>
              <a:t>16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For the Lord Himself will descend from heaven with a shout, with the voice of an archangel, and with the trumpet of God. And the dead in Christ will rise first. </a:t>
            </a:r>
            <a:r>
              <a:rPr lang="en-US" sz="2800" baseline="30000" dirty="0" smtClean="0"/>
              <a:t>17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Then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we who are alive </a:t>
            </a:r>
            <a:r>
              <a:rPr lang="en-US" sz="2800" i="1" dirty="0" smtClean="0">
                <a:solidFill>
                  <a:schemeClr val="bg1"/>
                </a:solidFill>
              </a:rPr>
              <a:t>and r</a:t>
            </a:r>
            <a:r>
              <a:rPr lang="en-US" sz="2800" dirty="0" smtClean="0">
                <a:solidFill>
                  <a:schemeClr val="bg1"/>
                </a:solidFill>
              </a:rPr>
              <a:t>emain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shall be caught up together with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them in the clouds to meet the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Lord in the air. And thus we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shall always be with the Lord.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351130" y="-4084108"/>
            <a:ext cx="1407614" cy="584775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24 Elders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(5)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1 Thessalonians 4.16-17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407771" y="3323967"/>
            <a:ext cx="3744098" cy="444844"/>
          </a:xfrm>
          <a:prstGeom prst="parallelogram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0193" y="4992127"/>
            <a:ext cx="53751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>
                <a:latin typeface="Magneto" pitchFamily="82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Magneto" pitchFamily="82" charset="0"/>
              </a:rPr>
              <a:t>Shall be caught up </a:t>
            </a:r>
            <a:r>
              <a:rPr lang="en-US" sz="2600" dirty="0" smtClean="0">
                <a:latin typeface="Magneto" pitchFamily="82" charset="0"/>
              </a:rPr>
              <a:t>~ </a:t>
            </a:r>
            <a:r>
              <a:rPr lang="en-US" sz="2600" b="1" i="1" dirty="0" err="1" smtClean="0">
                <a:solidFill>
                  <a:schemeClr val="bg1"/>
                </a:solidFill>
                <a:latin typeface="+mj-lt"/>
              </a:rPr>
              <a:t>harpaz</a:t>
            </a:r>
            <a:r>
              <a:rPr lang="en-US" sz="26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endParaRPr lang="en-US" sz="26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952" y="5441095"/>
            <a:ext cx="53751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>
                <a:latin typeface="Magneto" pitchFamily="82" charset="0"/>
              </a:rPr>
              <a:t> LXX ~ </a:t>
            </a:r>
            <a:r>
              <a:rPr lang="en-US" sz="2600" b="1" i="1" dirty="0" err="1" smtClean="0">
                <a:solidFill>
                  <a:schemeClr val="bg1"/>
                </a:solidFill>
                <a:latin typeface="+mj-lt"/>
              </a:rPr>
              <a:t>rapio</a:t>
            </a:r>
            <a:endParaRPr lang="en-US" sz="2600" b="1" i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 tmFilter="0,0; .5, 0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5" grpId="0"/>
      <p:bldP spid="11" grpId="0" animBg="1"/>
      <p:bldP spid="11" grpId="1" animBg="1"/>
      <p:bldP spid="10" grpId="0"/>
      <p:bldP spid="10" grpId="1"/>
      <p:bldP spid="15" grpId="0"/>
      <p:bldP spid="1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7672" y="4387778"/>
            <a:ext cx="1241946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7 churches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(2-3)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81460" y="733636"/>
            <a:ext cx="1736339" cy="584775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24 Elders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(5)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78076" y="3736978"/>
            <a:ext cx="1067077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7 Seals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(6-8)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45233" y="5140115"/>
            <a:ext cx="148536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7 Trumpets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(8-11)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85190" y="3552155"/>
            <a:ext cx="116743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7 Bowls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(16)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35502" y="750804"/>
            <a:ext cx="152887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Millennium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(20)</a:t>
            </a:r>
          </a:p>
        </p:txBody>
      </p:sp>
      <p:sp>
        <p:nvSpPr>
          <p:cNvPr id="33" name="Freeform 32"/>
          <p:cNvSpPr/>
          <p:nvPr/>
        </p:nvSpPr>
        <p:spPr>
          <a:xfrm>
            <a:off x="571844" y="2202698"/>
            <a:ext cx="660313" cy="2179295"/>
          </a:xfrm>
          <a:custGeom>
            <a:avLst/>
            <a:gdLst>
              <a:gd name="connsiteX0" fmla="*/ 285008 w 688769"/>
              <a:gd name="connsiteY0" fmla="*/ 1318161 h 1318161"/>
              <a:gd name="connsiteX1" fmla="*/ 0 w 688769"/>
              <a:gd name="connsiteY1" fmla="*/ 0 h 1318161"/>
              <a:gd name="connsiteX2" fmla="*/ 688769 w 688769"/>
              <a:gd name="connsiteY2" fmla="*/ 0 h 1318161"/>
              <a:gd name="connsiteX3" fmla="*/ 285008 w 688769"/>
              <a:gd name="connsiteY3" fmla="*/ 1318161 h 1318161"/>
              <a:gd name="connsiteX0" fmla="*/ 216131 w 688769"/>
              <a:gd name="connsiteY0" fmla="*/ 1318161 h 1318161"/>
              <a:gd name="connsiteX1" fmla="*/ 0 w 688769"/>
              <a:gd name="connsiteY1" fmla="*/ 0 h 1318161"/>
              <a:gd name="connsiteX2" fmla="*/ 688769 w 688769"/>
              <a:gd name="connsiteY2" fmla="*/ 0 h 1318161"/>
              <a:gd name="connsiteX3" fmla="*/ 216131 w 688769"/>
              <a:gd name="connsiteY3" fmla="*/ 1318161 h 1318161"/>
              <a:gd name="connsiteX0" fmla="*/ 229423 w 702061"/>
              <a:gd name="connsiteY0" fmla="*/ 1321423 h 1321423"/>
              <a:gd name="connsiteX1" fmla="*/ 0 w 702061"/>
              <a:gd name="connsiteY1" fmla="*/ 0 h 1321423"/>
              <a:gd name="connsiteX2" fmla="*/ 702061 w 702061"/>
              <a:gd name="connsiteY2" fmla="*/ 3262 h 1321423"/>
              <a:gd name="connsiteX3" fmla="*/ 229423 w 702061"/>
              <a:gd name="connsiteY3" fmla="*/ 1321423 h 1321423"/>
              <a:gd name="connsiteX0" fmla="*/ 229423 w 675477"/>
              <a:gd name="connsiteY0" fmla="*/ 1324683 h 1324683"/>
              <a:gd name="connsiteX1" fmla="*/ 0 w 675477"/>
              <a:gd name="connsiteY1" fmla="*/ 3260 h 1324683"/>
              <a:gd name="connsiteX2" fmla="*/ 675477 w 675477"/>
              <a:gd name="connsiteY2" fmla="*/ 0 h 1324683"/>
              <a:gd name="connsiteX3" fmla="*/ 229423 w 675477"/>
              <a:gd name="connsiteY3" fmla="*/ 1324683 h 1324683"/>
              <a:gd name="connsiteX0" fmla="*/ 229423 w 523948"/>
              <a:gd name="connsiteY0" fmla="*/ 1337805 h 1337805"/>
              <a:gd name="connsiteX1" fmla="*/ 0 w 523948"/>
              <a:gd name="connsiteY1" fmla="*/ 16382 h 1337805"/>
              <a:gd name="connsiteX2" fmla="*/ 523948 w 523948"/>
              <a:gd name="connsiteY2" fmla="*/ 0 h 1337805"/>
              <a:gd name="connsiteX3" fmla="*/ 229423 w 523948"/>
              <a:gd name="connsiteY3" fmla="*/ 1337805 h 1337805"/>
              <a:gd name="connsiteX0" fmla="*/ 229423 w 523948"/>
              <a:gd name="connsiteY0" fmla="*/ 1329181 h 1329181"/>
              <a:gd name="connsiteX1" fmla="*/ 0 w 523948"/>
              <a:gd name="connsiteY1" fmla="*/ 7758 h 1329181"/>
              <a:gd name="connsiteX2" fmla="*/ 523948 w 523948"/>
              <a:gd name="connsiteY2" fmla="*/ 0 h 1329181"/>
              <a:gd name="connsiteX3" fmla="*/ 229423 w 523948"/>
              <a:gd name="connsiteY3" fmla="*/ 1329181 h 1329181"/>
              <a:gd name="connsiteX0" fmla="*/ 229423 w 520042"/>
              <a:gd name="connsiteY0" fmla="*/ 1326306 h 1326306"/>
              <a:gd name="connsiteX1" fmla="*/ 0 w 520042"/>
              <a:gd name="connsiteY1" fmla="*/ 4883 h 1326306"/>
              <a:gd name="connsiteX2" fmla="*/ 520042 w 520042"/>
              <a:gd name="connsiteY2" fmla="*/ 0 h 1326306"/>
              <a:gd name="connsiteX3" fmla="*/ 229423 w 520042"/>
              <a:gd name="connsiteY3" fmla="*/ 1326306 h 1326306"/>
              <a:gd name="connsiteX0" fmla="*/ 241139 w 531758"/>
              <a:gd name="connsiteY0" fmla="*/ 1326306 h 1326306"/>
              <a:gd name="connsiteX1" fmla="*/ 0 w 531758"/>
              <a:gd name="connsiteY1" fmla="*/ 7758 h 1326306"/>
              <a:gd name="connsiteX2" fmla="*/ 531758 w 531758"/>
              <a:gd name="connsiteY2" fmla="*/ 0 h 1326306"/>
              <a:gd name="connsiteX3" fmla="*/ 241139 w 531758"/>
              <a:gd name="connsiteY3" fmla="*/ 1326306 h 1326306"/>
              <a:gd name="connsiteX0" fmla="*/ 512458 w 803077"/>
              <a:gd name="connsiteY0" fmla="*/ 1326306 h 1326306"/>
              <a:gd name="connsiteX1" fmla="*/ 0 w 803077"/>
              <a:gd name="connsiteY1" fmla="*/ 3990 h 1326306"/>
              <a:gd name="connsiteX2" fmla="*/ 803077 w 803077"/>
              <a:gd name="connsiteY2" fmla="*/ 0 h 1326306"/>
              <a:gd name="connsiteX3" fmla="*/ 512458 w 803077"/>
              <a:gd name="connsiteY3" fmla="*/ 1326306 h 1326306"/>
              <a:gd name="connsiteX0" fmla="*/ 512458 w 547115"/>
              <a:gd name="connsiteY0" fmla="*/ 1326306 h 1326306"/>
              <a:gd name="connsiteX1" fmla="*/ 0 w 547115"/>
              <a:gd name="connsiteY1" fmla="*/ 3990 h 1326306"/>
              <a:gd name="connsiteX2" fmla="*/ 547115 w 547115"/>
              <a:gd name="connsiteY2" fmla="*/ 0 h 1326306"/>
              <a:gd name="connsiteX3" fmla="*/ 512458 w 547115"/>
              <a:gd name="connsiteY3" fmla="*/ 1326306 h 1326306"/>
              <a:gd name="connsiteX0" fmla="*/ 512458 w 598970"/>
              <a:gd name="connsiteY0" fmla="*/ 1322316 h 1322316"/>
              <a:gd name="connsiteX1" fmla="*/ 0 w 598970"/>
              <a:gd name="connsiteY1" fmla="*/ 0 h 1322316"/>
              <a:gd name="connsiteX2" fmla="*/ 598970 w 598970"/>
              <a:gd name="connsiteY2" fmla="*/ 229 h 1322316"/>
              <a:gd name="connsiteX3" fmla="*/ 512458 w 598970"/>
              <a:gd name="connsiteY3" fmla="*/ 1322316 h 1322316"/>
              <a:gd name="connsiteX0" fmla="*/ 460604 w 547116"/>
              <a:gd name="connsiteY0" fmla="*/ 1322316 h 1322316"/>
              <a:gd name="connsiteX1" fmla="*/ 0 w 547116"/>
              <a:gd name="connsiteY1" fmla="*/ 0 h 1322316"/>
              <a:gd name="connsiteX2" fmla="*/ 547116 w 547116"/>
              <a:gd name="connsiteY2" fmla="*/ 229 h 1322316"/>
              <a:gd name="connsiteX3" fmla="*/ 460604 w 547116"/>
              <a:gd name="connsiteY3" fmla="*/ 1322316 h 1322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116" h="1322316">
                <a:moveTo>
                  <a:pt x="460604" y="1322316"/>
                </a:moveTo>
                <a:lnTo>
                  <a:pt x="0" y="0"/>
                </a:lnTo>
                <a:lnTo>
                  <a:pt x="547116" y="229"/>
                </a:lnTo>
                <a:lnTo>
                  <a:pt x="460604" y="1322316"/>
                </a:lnTo>
                <a:close/>
              </a:path>
            </a:pathLst>
          </a:cu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20" idx="0"/>
          </p:cNvCxnSpPr>
          <p:nvPr/>
        </p:nvCxnSpPr>
        <p:spPr>
          <a:xfrm rot="16200000" flipV="1">
            <a:off x="62055" y="3366072"/>
            <a:ext cx="3100198" cy="762735"/>
          </a:xfrm>
          <a:prstGeom prst="straightConnector1">
            <a:avLst/>
          </a:prstGeom>
          <a:ln w="19050">
            <a:solidFill>
              <a:schemeClr val="bg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72548" y="5297539"/>
            <a:ext cx="1241946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The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Rapture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(4)</a:t>
            </a:r>
          </a:p>
        </p:txBody>
      </p:sp>
      <p:sp>
        <p:nvSpPr>
          <p:cNvPr id="38" name="Freeform 37"/>
          <p:cNvSpPr/>
          <p:nvPr/>
        </p:nvSpPr>
        <p:spPr>
          <a:xfrm>
            <a:off x="1874231" y="2201404"/>
            <a:ext cx="678065" cy="1534296"/>
          </a:xfrm>
          <a:custGeom>
            <a:avLst/>
            <a:gdLst>
              <a:gd name="connsiteX0" fmla="*/ 462579 w 914400"/>
              <a:gd name="connsiteY0" fmla="*/ 1387736 h 1387736"/>
              <a:gd name="connsiteX1" fmla="*/ 0 w 914400"/>
              <a:gd name="connsiteY1" fmla="*/ 0 h 1387736"/>
              <a:gd name="connsiteX2" fmla="*/ 914400 w 914400"/>
              <a:gd name="connsiteY2" fmla="*/ 0 h 1387736"/>
              <a:gd name="connsiteX3" fmla="*/ 462579 w 914400"/>
              <a:gd name="connsiteY3" fmla="*/ 1387736 h 1387736"/>
              <a:gd name="connsiteX0" fmla="*/ 816084 w 1267905"/>
              <a:gd name="connsiteY0" fmla="*/ 1392450 h 1392450"/>
              <a:gd name="connsiteX1" fmla="*/ 0 w 1267905"/>
              <a:gd name="connsiteY1" fmla="*/ 0 h 1392450"/>
              <a:gd name="connsiteX2" fmla="*/ 1267905 w 1267905"/>
              <a:gd name="connsiteY2" fmla="*/ 4714 h 1392450"/>
              <a:gd name="connsiteX3" fmla="*/ 816084 w 1267905"/>
              <a:gd name="connsiteY3" fmla="*/ 1392450 h 1392450"/>
              <a:gd name="connsiteX0" fmla="*/ 816084 w 904973"/>
              <a:gd name="connsiteY0" fmla="*/ 1401876 h 1401876"/>
              <a:gd name="connsiteX1" fmla="*/ 0 w 904973"/>
              <a:gd name="connsiteY1" fmla="*/ 9426 h 1401876"/>
              <a:gd name="connsiteX2" fmla="*/ 904973 w 904973"/>
              <a:gd name="connsiteY2" fmla="*/ 0 h 1401876"/>
              <a:gd name="connsiteX3" fmla="*/ 816084 w 904973"/>
              <a:gd name="connsiteY3" fmla="*/ 1401876 h 1401876"/>
              <a:gd name="connsiteX0" fmla="*/ 730023 w 904973"/>
              <a:gd name="connsiteY0" fmla="*/ 1520210 h 1520210"/>
              <a:gd name="connsiteX1" fmla="*/ 0 w 904973"/>
              <a:gd name="connsiteY1" fmla="*/ 9426 h 1520210"/>
              <a:gd name="connsiteX2" fmla="*/ 904973 w 904973"/>
              <a:gd name="connsiteY2" fmla="*/ 0 h 1520210"/>
              <a:gd name="connsiteX3" fmla="*/ 730023 w 904973"/>
              <a:gd name="connsiteY3" fmla="*/ 1520210 h 1520210"/>
              <a:gd name="connsiteX0" fmla="*/ 593546 w 904973"/>
              <a:gd name="connsiteY0" fmla="*/ 1533858 h 1533858"/>
              <a:gd name="connsiteX1" fmla="*/ 0 w 904973"/>
              <a:gd name="connsiteY1" fmla="*/ 9426 h 1533858"/>
              <a:gd name="connsiteX2" fmla="*/ 904973 w 904973"/>
              <a:gd name="connsiteY2" fmla="*/ 0 h 1533858"/>
              <a:gd name="connsiteX3" fmla="*/ 593546 w 904973"/>
              <a:gd name="connsiteY3" fmla="*/ 1533858 h 1533858"/>
              <a:gd name="connsiteX0" fmla="*/ 914821 w 1226248"/>
              <a:gd name="connsiteY0" fmla="*/ 1536789 h 1536789"/>
              <a:gd name="connsiteX1" fmla="*/ 0 w 1226248"/>
              <a:gd name="connsiteY1" fmla="*/ 0 h 1536789"/>
              <a:gd name="connsiteX2" fmla="*/ 1226248 w 1226248"/>
              <a:gd name="connsiteY2" fmla="*/ 2931 h 1536789"/>
              <a:gd name="connsiteX3" fmla="*/ 914821 w 1226248"/>
              <a:gd name="connsiteY3" fmla="*/ 1536789 h 1536789"/>
              <a:gd name="connsiteX0" fmla="*/ 914821 w 917329"/>
              <a:gd name="connsiteY0" fmla="*/ 1546215 h 1546215"/>
              <a:gd name="connsiteX1" fmla="*/ 0 w 917329"/>
              <a:gd name="connsiteY1" fmla="*/ 9426 h 1546215"/>
              <a:gd name="connsiteX2" fmla="*/ 917329 w 917329"/>
              <a:gd name="connsiteY2" fmla="*/ 0 h 1546215"/>
              <a:gd name="connsiteX3" fmla="*/ 914821 w 917329"/>
              <a:gd name="connsiteY3" fmla="*/ 1546215 h 1546215"/>
              <a:gd name="connsiteX0" fmla="*/ 1057325 w 1057325"/>
              <a:gd name="connsiteY0" fmla="*/ 1593716 h 1593716"/>
              <a:gd name="connsiteX1" fmla="*/ 0 w 1057325"/>
              <a:gd name="connsiteY1" fmla="*/ 9426 h 1593716"/>
              <a:gd name="connsiteX2" fmla="*/ 917329 w 1057325"/>
              <a:gd name="connsiteY2" fmla="*/ 0 h 1593716"/>
              <a:gd name="connsiteX3" fmla="*/ 1057325 w 1057325"/>
              <a:gd name="connsiteY3" fmla="*/ 1593716 h 1593716"/>
              <a:gd name="connsiteX0" fmla="*/ 1057325 w 1057325"/>
              <a:gd name="connsiteY0" fmla="*/ 1597672 h 1597672"/>
              <a:gd name="connsiteX1" fmla="*/ 0 w 1057325"/>
              <a:gd name="connsiteY1" fmla="*/ 0 h 1597672"/>
              <a:gd name="connsiteX2" fmla="*/ 917329 w 1057325"/>
              <a:gd name="connsiteY2" fmla="*/ 3956 h 1597672"/>
              <a:gd name="connsiteX3" fmla="*/ 1057325 w 1057325"/>
              <a:gd name="connsiteY3" fmla="*/ 1597672 h 1597672"/>
              <a:gd name="connsiteX0" fmla="*/ 1071233 w 1071233"/>
              <a:gd name="connsiteY0" fmla="*/ 1597672 h 1597672"/>
              <a:gd name="connsiteX1" fmla="*/ 0 w 1071233"/>
              <a:gd name="connsiteY1" fmla="*/ 0 h 1597672"/>
              <a:gd name="connsiteX2" fmla="*/ 931237 w 1071233"/>
              <a:gd name="connsiteY2" fmla="*/ 3956 h 1597672"/>
              <a:gd name="connsiteX3" fmla="*/ 1071233 w 1071233"/>
              <a:gd name="connsiteY3" fmla="*/ 1597672 h 1597672"/>
              <a:gd name="connsiteX0" fmla="*/ 1071233 w 1071233"/>
              <a:gd name="connsiteY0" fmla="*/ 1600669 h 1600669"/>
              <a:gd name="connsiteX1" fmla="*/ 0 w 1071233"/>
              <a:gd name="connsiteY1" fmla="*/ 2997 h 1600669"/>
              <a:gd name="connsiteX2" fmla="*/ 976435 w 1071233"/>
              <a:gd name="connsiteY2" fmla="*/ 0 h 1600669"/>
              <a:gd name="connsiteX3" fmla="*/ 1071233 w 1071233"/>
              <a:gd name="connsiteY3" fmla="*/ 1600669 h 1600669"/>
              <a:gd name="connsiteX0" fmla="*/ 1071233 w 1071233"/>
              <a:gd name="connsiteY0" fmla="*/ 1600669 h 1600669"/>
              <a:gd name="connsiteX1" fmla="*/ 0 w 1071233"/>
              <a:gd name="connsiteY1" fmla="*/ 2997 h 1600669"/>
              <a:gd name="connsiteX2" fmla="*/ 678979 w 1071233"/>
              <a:gd name="connsiteY2" fmla="*/ 0 h 1600669"/>
              <a:gd name="connsiteX3" fmla="*/ 1071233 w 1071233"/>
              <a:gd name="connsiteY3" fmla="*/ 1600669 h 1600669"/>
              <a:gd name="connsiteX0" fmla="*/ 1071233 w 1071233"/>
              <a:gd name="connsiteY0" fmla="*/ 1597672 h 1597672"/>
              <a:gd name="connsiteX1" fmla="*/ 0 w 1071233"/>
              <a:gd name="connsiteY1" fmla="*/ 0 h 1597672"/>
              <a:gd name="connsiteX2" fmla="*/ 673041 w 1071233"/>
              <a:gd name="connsiteY2" fmla="*/ 14816 h 1597672"/>
              <a:gd name="connsiteX3" fmla="*/ 1071233 w 1071233"/>
              <a:gd name="connsiteY3" fmla="*/ 1597672 h 1597672"/>
              <a:gd name="connsiteX0" fmla="*/ 1071233 w 1071233"/>
              <a:gd name="connsiteY0" fmla="*/ 1597672 h 1597672"/>
              <a:gd name="connsiteX1" fmla="*/ 0 w 1071233"/>
              <a:gd name="connsiteY1" fmla="*/ 0 h 1597672"/>
              <a:gd name="connsiteX2" fmla="*/ 673041 w 1071233"/>
              <a:gd name="connsiteY2" fmla="*/ 14816 h 1597672"/>
              <a:gd name="connsiteX3" fmla="*/ 1071233 w 1071233"/>
              <a:gd name="connsiteY3" fmla="*/ 1597672 h 1597672"/>
              <a:gd name="connsiteX0" fmla="*/ 1412877 w 1412877"/>
              <a:gd name="connsiteY0" fmla="*/ 1592648 h 1592648"/>
              <a:gd name="connsiteX1" fmla="*/ 0 w 1412877"/>
              <a:gd name="connsiteY1" fmla="*/ 0 h 1592648"/>
              <a:gd name="connsiteX2" fmla="*/ 1014685 w 1412877"/>
              <a:gd name="connsiteY2" fmla="*/ 9792 h 1592648"/>
              <a:gd name="connsiteX3" fmla="*/ 1412877 w 1412877"/>
              <a:gd name="connsiteY3" fmla="*/ 1592648 h 1592648"/>
              <a:gd name="connsiteX0" fmla="*/ 1412877 w 1412877"/>
              <a:gd name="connsiteY0" fmla="*/ 1592648 h 1592648"/>
              <a:gd name="connsiteX1" fmla="*/ 0 w 1412877"/>
              <a:gd name="connsiteY1" fmla="*/ 0 h 1592648"/>
              <a:gd name="connsiteX2" fmla="*/ 678065 w 1412877"/>
              <a:gd name="connsiteY2" fmla="*/ 4768 h 1592648"/>
              <a:gd name="connsiteX3" fmla="*/ 1412877 w 1412877"/>
              <a:gd name="connsiteY3" fmla="*/ 1592648 h 1592648"/>
              <a:gd name="connsiteX0" fmla="*/ 1367659 w 1367659"/>
              <a:gd name="connsiteY0" fmla="*/ 1532358 h 1532358"/>
              <a:gd name="connsiteX1" fmla="*/ 0 w 1367659"/>
              <a:gd name="connsiteY1" fmla="*/ 0 h 1532358"/>
              <a:gd name="connsiteX2" fmla="*/ 678065 w 1367659"/>
              <a:gd name="connsiteY2" fmla="*/ 4768 h 1532358"/>
              <a:gd name="connsiteX3" fmla="*/ 1367659 w 1367659"/>
              <a:gd name="connsiteY3" fmla="*/ 1532358 h 1532358"/>
              <a:gd name="connsiteX0" fmla="*/ 491359 w 678065"/>
              <a:gd name="connsiteY0" fmla="*/ 1570458 h 1570458"/>
              <a:gd name="connsiteX1" fmla="*/ 0 w 678065"/>
              <a:gd name="connsiteY1" fmla="*/ 0 h 1570458"/>
              <a:gd name="connsiteX2" fmla="*/ 678065 w 678065"/>
              <a:gd name="connsiteY2" fmla="*/ 4768 h 1570458"/>
              <a:gd name="connsiteX3" fmla="*/ 491359 w 678065"/>
              <a:gd name="connsiteY3" fmla="*/ 1570458 h 1570458"/>
              <a:gd name="connsiteX0" fmla="*/ 501692 w 678065"/>
              <a:gd name="connsiteY0" fmla="*/ 1534296 h 1534296"/>
              <a:gd name="connsiteX1" fmla="*/ 0 w 678065"/>
              <a:gd name="connsiteY1" fmla="*/ 0 h 1534296"/>
              <a:gd name="connsiteX2" fmla="*/ 678065 w 678065"/>
              <a:gd name="connsiteY2" fmla="*/ 4768 h 1534296"/>
              <a:gd name="connsiteX3" fmla="*/ 501692 w 678065"/>
              <a:gd name="connsiteY3" fmla="*/ 1534296 h 153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8065" h="1534296">
                <a:moveTo>
                  <a:pt x="501692" y="1534296"/>
                </a:moveTo>
                <a:lnTo>
                  <a:pt x="0" y="0"/>
                </a:lnTo>
                <a:lnTo>
                  <a:pt x="678065" y="4768"/>
                </a:lnTo>
                <a:lnTo>
                  <a:pt x="501692" y="1534296"/>
                </a:lnTo>
                <a:close/>
              </a:path>
            </a:pathLst>
          </a:cu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546534" y="2208515"/>
            <a:ext cx="984673" cy="2921360"/>
          </a:xfrm>
          <a:custGeom>
            <a:avLst/>
            <a:gdLst>
              <a:gd name="connsiteX0" fmla="*/ 957431 w 1011219"/>
              <a:gd name="connsiteY0" fmla="*/ 2162287 h 2162287"/>
              <a:gd name="connsiteX1" fmla="*/ 0 w 1011219"/>
              <a:gd name="connsiteY1" fmla="*/ 0 h 2162287"/>
              <a:gd name="connsiteX2" fmla="*/ 1011219 w 1011219"/>
              <a:gd name="connsiteY2" fmla="*/ 10758 h 2162287"/>
              <a:gd name="connsiteX3" fmla="*/ 957431 w 1011219"/>
              <a:gd name="connsiteY3" fmla="*/ 2162287 h 2162287"/>
              <a:gd name="connsiteX0" fmla="*/ 930136 w 1011219"/>
              <a:gd name="connsiteY0" fmla="*/ 2912914 h 2912914"/>
              <a:gd name="connsiteX1" fmla="*/ 0 w 1011219"/>
              <a:gd name="connsiteY1" fmla="*/ 0 h 2912914"/>
              <a:gd name="connsiteX2" fmla="*/ 1011219 w 1011219"/>
              <a:gd name="connsiteY2" fmla="*/ 10758 h 2912914"/>
              <a:gd name="connsiteX3" fmla="*/ 930136 w 1011219"/>
              <a:gd name="connsiteY3" fmla="*/ 2912914 h 2912914"/>
              <a:gd name="connsiteX0" fmla="*/ 820954 w 1011219"/>
              <a:gd name="connsiteY0" fmla="*/ 2912914 h 2912914"/>
              <a:gd name="connsiteX1" fmla="*/ 0 w 1011219"/>
              <a:gd name="connsiteY1" fmla="*/ 0 h 2912914"/>
              <a:gd name="connsiteX2" fmla="*/ 1011219 w 1011219"/>
              <a:gd name="connsiteY2" fmla="*/ 10758 h 2912914"/>
              <a:gd name="connsiteX3" fmla="*/ 820954 w 1011219"/>
              <a:gd name="connsiteY3" fmla="*/ 2912914 h 2912914"/>
              <a:gd name="connsiteX0" fmla="*/ 1136051 w 1326316"/>
              <a:gd name="connsiteY0" fmla="*/ 2919092 h 2919092"/>
              <a:gd name="connsiteX1" fmla="*/ 0 w 1326316"/>
              <a:gd name="connsiteY1" fmla="*/ 0 h 2919092"/>
              <a:gd name="connsiteX2" fmla="*/ 1326316 w 1326316"/>
              <a:gd name="connsiteY2" fmla="*/ 16936 h 2919092"/>
              <a:gd name="connsiteX3" fmla="*/ 1136051 w 1326316"/>
              <a:gd name="connsiteY3" fmla="*/ 2919092 h 2919092"/>
              <a:gd name="connsiteX0" fmla="*/ 1136051 w 1136051"/>
              <a:gd name="connsiteY0" fmla="*/ 2926870 h 2926870"/>
              <a:gd name="connsiteX1" fmla="*/ 0 w 1136051"/>
              <a:gd name="connsiteY1" fmla="*/ 7778 h 2926870"/>
              <a:gd name="connsiteX2" fmla="*/ 1005041 w 1136051"/>
              <a:gd name="connsiteY2" fmla="*/ 0 h 2926870"/>
              <a:gd name="connsiteX3" fmla="*/ 1136051 w 1136051"/>
              <a:gd name="connsiteY3" fmla="*/ 2926870 h 2926870"/>
              <a:gd name="connsiteX0" fmla="*/ 1242929 w 1242929"/>
              <a:gd name="connsiteY0" fmla="*/ 2903119 h 2903119"/>
              <a:gd name="connsiteX1" fmla="*/ 0 w 1242929"/>
              <a:gd name="connsiteY1" fmla="*/ 7778 h 2903119"/>
              <a:gd name="connsiteX2" fmla="*/ 1005041 w 1242929"/>
              <a:gd name="connsiteY2" fmla="*/ 0 h 2903119"/>
              <a:gd name="connsiteX3" fmla="*/ 1242929 w 1242929"/>
              <a:gd name="connsiteY3" fmla="*/ 2903119 h 2903119"/>
              <a:gd name="connsiteX0" fmla="*/ 1247389 w 1247389"/>
              <a:gd name="connsiteY0" fmla="*/ 2913183 h 2913183"/>
              <a:gd name="connsiteX1" fmla="*/ 0 w 1247389"/>
              <a:gd name="connsiteY1" fmla="*/ 0 h 2913183"/>
              <a:gd name="connsiteX2" fmla="*/ 1009501 w 1247389"/>
              <a:gd name="connsiteY2" fmla="*/ 10064 h 2913183"/>
              <a:gd name="connsiteX3" fmla="*/ 1247389 w 1247389"/>
              <a:gd name="connsiteY3" fmla="*/ 2913183 h 2913183"/>
              <a:gd name="connsiteX0" fmla="*/ 1198714 w 1198714"/>
              <a:gd name="connsiteY0" fmla="*/ 2916660 h 2916660"/>
              <a:gd name="connsiteX1" fmla="*/ 0 w 1198714"/>
              <a:gd name="connsiteY1" fmla="*/ 0 h 2916660"/>
              <a:gd name="connsiteX2" fmla="*/ 960826 w 1198714"/>
              <a:gd name="connsiteY2" fmla="*/ 13541 h 2916660"/>
              <a:gd name="connsiteX3" fmla="*/ 1198714 w 1198714"/>
              <a:gd name="connsiteY3" fmla="*/ 2916660 h 2916660"/>
              <a:gd name="connsiteX0" fmla="*/ 1198714 w 1198714"/>
              <a:gd name="connsiteY0" fmla="*/ 2916660 h 2916660"/>
              <a:gd name="connsiteX1" fmla="*/ 0 w 1198714"/>
              <a:gd name="connsiteY1" fmla="*/ 0 h 2916660"/>
              <a:gd name="connsiteX2" fmla="*/ 992118 w 1198714"/>
              <a:gd name="connsiteY2" fmla="*/ 10065 h 2916660"/>
              <a:gd name="connsiteX3" fmla="*/ 1198714 w 1198714"/>
              <a:gd name="connsiteY3" fmla="*/ 2916660 h 2916660"/>
              <a:gd name="connsiteX0" fmla="*/ 1495597 w 1495597"/>
              <a:gd name="connsiteY0" fmla="*/ 2916660 h 2916660"/>
              <a:gd name="connsiteX1" fmla="*/ 0 w 1495597"/>
              <a:gd name="connsiteY1" fmla="*/ 0 h 2916660"/>
              <a:gd name="connsiteX2" fmla="*/ 1289001 w 1495597"/>
              <a:gd name="connsiteY2" fmla="*/ 10065 h 2916660"/>
              <a:gd name="connsiteX3" fmla="*/ 1495597 w 1495597"/>
              <a:gd name="connsiteY3" fmla="*/ 2916660 h 2916660"/>
              <a:gd name="connsiteX0" fmla="*/ 1495597 w 1495597"/>
              <a:gd name="connsiteY0" fmla="*/ 2916660 h 2916660"/>
              <a:gd name="connsiteX1" fmla="*/ 0 w 1495597"/>
              <a:gd name="connsiteY1" fmla="*/ 0 h 2916660"/>
              <a:gd name="connsiteX2" fmla="*/ 968367 w 1495597"/>
              <a:gd name="connsiteY2" fmla="*/ 10065 h 2916660"/>
              <a:gd name="connsiteX3" fmla="*/ 1495597 w 1495597"/>
              <a:gd name="connsiteY3" fmla="*/ 2916660 h 2916660"/>
              <a:gd name="connsiteX0" fmla="*/ 1513410 w 1513410"/>
              <a:gd name="connsiteY0" fmla="*/ 2906595 h 2906595"/>
              <a:gd name="connsiteX1" fmla="*/ 0 w 1513410"/>
              <a:gd name="connsiteY1" fmla="*/ 13685 h 2906595"/>
              <a:gd name="connsiteX2" fmla="*/ 986180 w 1513410"/>
              <a:gd name="connsiteY2" fmla="*/ 0 h 2906595"/>
              <a:gd name="connsiteX3" fmla="*/ 1513410 w 1513410"/>
              <a:gd name="connsiteY3" fmla="*/ 2906595 h 2906595"/>
              <a:gd name="connsiteX0" fmla="*/ 1513410 w 1513410"/>
              <a:gd name="connsiteY0" fmla="*/ 2900657 h 2900657"/>
              <a:gd name="connsiteX1" fmla="*/ 0 w 1513410"/>
              <a:gd name="connsiteY1" fmla="*/ 7747 h 2900657"/>
              <a:gd name="connsiteX2" fmla="*/ 974305 w 1513410"/>
              <a:gd name="connsiteY2" fmla="*/ 0 h 2900657"/>
              <a:gd name="connsiteX3" fmla="*/ 1513410 w 1513410"/>
              <a:gd name="connsiteY3" fmla="*/ 2900657 h 2900657"/>
              <a:gd name="connsiteX0" fmla="*/ 1489659 w 1489659"/>
              <a:gd name="connsiteY0" fmla="*/ 2900657 h 2900657"/>
              <a:gd name="connsiteX1" fmla="*/ 0 w 1489659"/>
              <a:gd name="connsiteY1" fmla="*/ 13685 h 2900657"/>
              <a:gd name="connsiteX2" fmla="*/ 950554 w 1489659"/>
              <a:gd name="connsiteY2" fmla="*/ 0 h 2900657"/>
              <a:gd name="connsiteX3" fmla="*/ 1489659 w 1489659"/>
              <a:gd name="connsiteY3" fmla="*/ 2900657 h 2900657"/>
              <a:gd name="connsiteX0" fmla="*/ 1786543 w 1786543"/>
              <a:gd name="connsiteY0" fmla="*/ 2900657 h 2900657"/>
              <a:gd name="connsiteX1" fmla="*/ 0 w 1786543"/>
              <a:gd name="connsiteY1" fmla="*/ 13685 h 2900657"/>
              <a:gd name="connsiteX2" fmla="*/ 950554 w 1786543"/>
              <a:gd name="connsiteY2" fmla="*/ 0 h 2900657"/>
              <a:gd name="connsiteX3" fmla="*/ 1786543 w 1786543"/>
              <a:gd name="connsiteY3" fmla="*/ 2900657 h 2900657"/>
              <a:gd name="connsiteX0" fmla="*/ 1786543 w 1786543"/>
              <a:gd name="connsiteY0" fmla="*/ 2907339 h 2907339"/>
              <a:gd name="connsiteX1" fmla="*/ 0 w 1786543"/>
              <a:gd name="connsiteY1" fmla="*/ 20367 h 2907339"/>
              <a:gd name="connsiteX2" fmla="*/ 984673 w 1786543"/>
              <a:gd name="connsiteY2" fmla="*/ 0 h 2907339"/>
              <a:gd name="connsiteX3" fmla="*/ 1786543 w 1786543"/>
              <a:gd name="connsiteY3" fmla="*/ 2907339 h 2907339"/>
              <a:gd name="connsiteX0" fmla="*/ 933558 w 984673"/>
              <a:gd name="connsiteY0" fmla="*/ 2860566 h 2860566"/>
              <a:gd name="connsiteX1" fmla="*/ 0 w 984673"/>
              <a:gd name="connsiteY1" fmla="*/ 20367 h 2860566"/>
              <a:gd name="connsiteX2" fmla="*/ 984673 w 984673"/>
              <a:gd name="connsiteY2" fmla="*/ 0 h 2860566"/>
              <a:gd name="connsiteX3" fmla="*/ 933558 w 984673"/>
              <a:gd name="connsiteY3" fmla="*/ 2860566 h 2860566"/>
              <a:gd name="connsiteX0" fmla="*/ 933558 w 984673"/>
              <a:gd name="connsiteY0" fmla="*/ 2860566 h 2860566"/>
              <a:gd name="connsiteX1" fmla="*/ 0 w 984673"/>
              <a:gd name="connsiteY1" fmla="*/ 133 h 2860566"/>
              <a:gd name="connsiteX2" fmla="*/ 984673 w 984673"/>
              <a:gd name="connsiteY2" fmla="*/ 0 h 2860566"/>
              <a:gd name="connsiteX3" fmla="*/ 933558 w 984673"/>
              <a:gd name="connsiteY3" fmla="*/ 2860566 h 2860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673" h="2860566">
                <a:moveTo>
                  <a:pt x="933558" y="2860566"/>
                </a:moveTo>
                <a:lnTo>
                  <a:pt x="0" y="133"/>
                </a:lnTo>
                <a:lnTo>
                  <a:pt x="984673" y="0"/>
                </a:lnTo>
                <a:lnTo>
                  <a:pt x="933558" y="2860566"/>
                </a:lnTo>
                <a:close/>
              </a:path>
            </a:pathLst>
          </a:cu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24" idx="0"/>
          </p:cNvCxnSpPr>
          <p:nvPr/>
        </p:nvCxnSpPr>
        <p:spPr>
          <a:xfrm rot="16200000" flipV="1">
            <a:off x="4819707" y="2602954"/>
            <a:ext cx="1307719" cy="59068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432500" y="4236827"/>
            <a:ext cx="1374668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Mark of the Beast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(13)</a:t>
            </a:r>
          </a:p>
        </p:txBody>
      </p:sp>
      <p:cxnSp>
        <p:nvCxnSpPr>
          <p:cNvPr id="46" name="Straight Arrow Connector 45"/>
          <p:cNvCxnSpPr>
            <a:stCxn id="45" idx="0"/>
          </p:cNvCxnSpPr>
          <p:nvPr/>
        </p:nvCxnSpPr>
        <p:spPr>
          <a:xfrm rot="16200000" flipV="1">
            <a:off x="3652877" y="2769870"/>
            <a:ext cx="2005691" cy="92822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5" idx="2"/>
          </p:cNvCxnSpPr>
          <p:nvPr/>
        </p:nvCxnSpPr>
        <p:spPr>
          <a:xfrm rot="16200000" flipH="1">
            <a:off x="5556174" y="779345"/>
            <a:ext cx="376176" cy="148864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6817076" y="1323141"/>
            <a:ext cx="665805" cy="394459"/>
          </a:xfrm>
          <a:custGeom>
            <a:avLst/>
            <a:gdLst>
              <a:gd name="connsiteX0" fmla="*/ 0 w 876475"/>
              <a:gd name="connsiteY0" fmla="*/ 0 h 391886"/>
              <a:gd name="connsiteX1" fmla="*/ 876475 w 876475"/>
              <a:gd name="connsiteY1" fmla="*/ 391886 h 391886"/>
              <a:gd name="connsiteX2" fmla="*/ 198049 w 876475"/>
              <a:gd name="connsiteY2" fmla="*/ 391886 h 391886"/>
              <a:gd name="connsiteX3" fmla="*/ 0 w 876475"/>
              <a:gd name="connsiteY3" fmla="*/ 0 h 391886"/>
              <a:gd name="connsiteX0" fmla="*/ 0 w 876475"/>
              <a:gd name="connsiteY0" fmla="*/ 0 h 402316"/>
              <a:gd name="connsiteX1" fmla="*/ 876475 w 876475"/>
              <a:gd name="connsiteY1" fmla="*/ 391886 h 402316"/>
              <a:gd name="connsiteX2" fmla="*/ 90268 w 876475"/>
              <a:gd name="connsiteY2" fmla="*/ 402316 h 402316"/>
              <a:gd name="connsiteX3" fmla="*/ 0 w 876475"/>
              <a:gd name="connsiteY3" fmla="*/ 0 h 402316"/>
              <a:gd name="connsiteX0" fmla="*/ 0 w 765217"/>
              <a:gd name="connsiteY0" fmla="*/ 0 h 412747"/>
              <a:gd name="connsiteX1" fmla="*/ 765217 w 765217"/>
              <a:gd name="connsiteY1" fmla="*/ 412747 h 412747"/>
              <a:gd name="connsiteX2" fmla="*/ 90268 w 765217"/>
              <a:gd name="connsiteY2" fmla="*/ 402316 h 412747"/>
              <a:gd name="connsiteX3" fmla="*/ 0 w 765217"/>
              <a:gd name="connsiteY3" fmla="*/ 0 h 412747"/>
              <a:gd name="connsiteX0" fmla="*/ 220628 w 985845"/>
              <a:gd name="connsiteY0" fmla="*/ 0 h 412747"/>
              <a:gd name="connsiteX1" fmla="*/ 985845 w 985845"/>
              <a:gd name="connsiteY1" fmla="*/ 412747 h 412747"/>
              <a:gd name="connsiteX2" fmla="*/ 0 w 985845"/>
              <a:gd name="connsiteY2" fmla="*/ 393172 h 412747"/>
              <a:gd name="connsiteX3" fmla="*/ 220628 w 985845"/>
              <a:gd name="connsiteY3" fmla="*/ 0 h 412747"/>
              <a:gd name="connsiteX0" fmla="*/ 220628 w 665805"/>
              <a:gd name="connsiteY0" fmla="*/ 0 h 394459"/>
              <a:gd name="connsiteX1" fmla="*/ 665805 w 665805"/>
              <a:gd name="connsiteY1" fmla="*/ 394459 h 394459"/>
              <a:gd name="connsiteX2" fmla="*/ 0 w 665805"/>
              <a:gd name="connsiteY2" fmla="*/ 393172 h 394459"/>
              <a:gd name="connsiteX3" fmla="*/ 220628 w 665805"/>
              <a:gd name="connsiteY3" fmla="*/ 0 h 39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5805" h="394459">
                <a:moveTo>
                  <a:pt x="220628" y="0"/>
                </a:moveTo>
                <a:lnTo>
                  <a:pt x="665805" y="394459"/>
                </a:lnTo>
                <a:lnTo>
                  <a:pt x="0" y="393172"/>
                </a:lnTo>
                <a:lnTo>
                  <a:pt x="220628" y="0"/>
                </a:lnTo>
                <a:close/>
              </a:path>
            </a:pathLst>
          </a:cu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981699" y="741501"/>
            <a:ext cx="2280069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New Heavens/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New Earth (21-22)</a:t>
            </a:r>
          </a:p>
        </p:txBody>
      </p:sp>
      <p:cxnSp>
        <p:nvCxnSpPr>
          <p:cNvPr id="93" name="Straight Arrow Connector 92"/>
          <p:cNvCxnSpPr>
            <a:stCxn id="21" idx="2"/>
          </p:cNvCxnSpPr>
          <p:nvPr/>
        </p:nvCxnSpPr>
        <p:spPr>
          <a:xfrm rot="5400000">
            <a:off x="1539571" y="1404440"/>
            <a:ext cx="396089" cy="22403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247135" y="1748409"/>
            <a:ext cx="7234320" cy="445549"/>
            <a:chOff x="247135" y="1748409"/>
            <a:chExt cx="7234320" cy="445549"/>
          </a:xfrm>
        </p:grpSpPr>
        <p:grpSp>
          <p:nvGrpSpPr>
            <p:cNvPr id="103" name="Group 102"/>
            <p:cNvGrpSpPr/>
            <p:nvPr/>
          </p:nvGrpSpPr>
          <p:grpSpPr>
            <a:xfrm>
              <a:off x="247135" y="1748409"/>
              <a:ext cx="7234320" cy="445549"/>
              <a:chOff x="247135" y="1748409"/>
              <a:chExt cx="7234320" cy="445549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V="1">
                <a:off x="253688" y="1959429"/>
                <a:ext cx="7227767" cy="6531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34069" y="1972443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5623628" y="1964551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7263003" y="1966848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360040" y="1964523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1379132" y="1964523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2003674" y="1966795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1017774" y="1964523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2983782" y="1962251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6931640" y="1964523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4631215" y="1980443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3974677" y="1974797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690444" y="1970619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1670063" y="1961475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2334078" y="1968319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2664481" y="1974415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3318572" y="1968347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3648976" y="1979015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5400000">
                <a:off x="4296309" y="1980893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4961619" y="1977395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5292023" y="1974347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5949645" y="1970647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>
                <a:off x="6280049" y="1967599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6610453" y="1973695"/>
                <a:ext cx="426131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1405760" y="1815150"/>
              <a:ext cx="368490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+mj-lt"/>
                </a:rPr>
                <a:t>5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004848" y="1817422"/>
              <a:ext cx="368490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+mj-lt"/>
                </a:rPr>
                <a:t>10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658528" y="1819694"/>
              <a:ext cx="368490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+mj-lt"/>
                </a:rPr>
                <a:t>15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312208" y="1821966"/>
              <a:ext cx="368490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+mj-lt"/>
                </a:rPr>
                <a:t>20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33" grpId="0" animBg="1"/>
      <p:bldP spid="33" grpId="1" animBg="1"/>
      <p:bldP spid="20" grpId="0" animBg="1"/>
      <p:bldP spid="20" grpId="1" animBg="1"/>
      <p:bldP spid="38" grpId="0" animBg="1"/>
      <p:bldP spid="38" grpId="1" animBg="1"/>
      <p:bldP spid="41" grpId="0" animBg="1"/>
      <p:bldP spid="41" grpId="1" animBg="1"/>
      <p:bldP spid="45" grpId="0" animBg="1"/>
      <p:bldP spid="45" grpId="1" animBg="1"/>
      <p:bldP spid="61" grpId="0" animBg="1"/>
      <p:bldP spid="61" grpId="1" animBg="1"/>
      <p:bldP spid="26" grpId="0" animBg="1"/>
      <p:bldP spid="2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351130" y="-4084108"/>
            <a:ext cx="1407614" cy="584775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24 Elders</a:t>
            </a:r>
          </a:p>
          <a:p>
            <a:pPr algn="ctr"/>
            <a:r>
              <a:rPr lang="en-US" sz="1600" dirty="0" smtClean="0">
                <a:latin typeface="Magneto" pitchFamily="82" charset="0"/>
              </a:rPr>
              <a:t>(5)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541362" y="796495"/>
          <a:ext cx="5668368" cy="561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539"/>
                <a:gridCol w="1542198"/>
                <a:gridCol w="1610435"/>
                <a:gridCol w="1542196"/>
              </a:tblGrid>
              <a:tr h="702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022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022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022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022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022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022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022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501254" y="1665014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Antichrist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086694" y="1517158"/>
            <a:ext cx="15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Hail, fire &amp; blood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42525" y="1517148"/>
            <a:ext cx="15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Loathsome soars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17174" y="2376982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War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88966" y="2242774"/>
            <a:ext cx="15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1/3 water to blood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647110" y="2367878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Sea to blood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19446" y="3075302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Famine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091238" y="3063926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Bitter water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649382" y="2957014"/>
            <a:ext cx="15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Fresh water to blood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508070" y="3759974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Death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079862" y="3666710"/>
            <a:ext cx="15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1/3 sun, moon &amp; stars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638006" y="3641686"/>
            <a:ext cx="15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Scorched earth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510342" y="4458294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Martyrdom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082134" y="4460566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Locusts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640278" y="4462838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Darkness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526262" y="5183910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Cataclysm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98054" y="5186182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War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56198" y="5051974"/>
            <a:ext cx="15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Euphrates dried up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528534" y="5882230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Interlude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00326" y="5748022"/>
            <a:ext cx="15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Jesus takes over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658470" y="5859478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"It is done!"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18616" y="941696"/>
            <a:ext cx="102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Plague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762856" y="930320"/>
            <a:ext cx="102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Seals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211816" y="932592"/>
            <a:ext cx="131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Trumpets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917816" y="932592"/>
            <a:ext cx="102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Bowls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517174" y="1667286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The Earth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533094" y="2379254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The Sea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535366" y="3077574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The Rivers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523990" y="3762246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The Heavens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526262" y="4460566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Mankind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542182" y="5049702"/>
            <a:ext cx="15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Army/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Euphrates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544454" y="5761670"/>
            <a:ext cx="15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Second Coming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519461" y="932592"/>
            <a:ext cx="1551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500"/>
                            </p:stCondLst>
                            <p:childTnLst>
                              <p:par>
                                <p:cTn id="1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000"/>
                            </p:stCondLst>
                            <p:childTnLst>
                              <p:par>
                                <p:cTn id="1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500"/>
                            </p:stCondLst>
                            <p:childTnLst>
                              <p:par>
                                <p:cTn id="1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16" presetClass="entr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16" presetClass="entr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6" presetClass="entr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6" presetClass="entr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16" presetClass="entr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6" presetClass="entr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16" presetClass="entr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60" grpId="0"/>
      <p:bldP spid="60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  <p:bldP spid="118" grpId="0"/>
      <p:bldP spid="118" grpId="1"/>
      <p:bldP spid="119" grpId="0"/>
      <p:bldP spid="119" grpId="1"/>
      <p:bldP spid="120" grpId="0"/>
      <p:bldP spid="120" grpId="1"/>
      <p:bldP spid="121" grpId="0"/>
      <p:bldP spid="121" grpId="1"/>
      <p:bldP spid="122" grpId="0"/>
      <p:bldP spid="122" grpId="1"/>
      <p:bldP spid="123" grpId="0"/>
      <p:bldP spid="123" grpId="1"/>
      <p:bldP spid="124" grpId="0"/>
      <p:bldP spid="124" grpId="1"/>
      <p:bldP spid="125" grpId="0"/>
      <p:bldP spid="12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Apokalupsis</a:t>
            </a:r>
            <a:r>
              <a:rPr lang="en-US" sz="3200" dirty="0" smtClean="0"/>
              <a:t> – </a:t>
            </a:r>
            <a:r>
              <a:rPr lang="en-US" sz="3200" i="1" dirty="0" smtClean="0"/>
              <a:t>unveiling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464699" y="1486526"/>
            <a:ext cx="6060279" cy="707035"/>
            <a:chOff x="464699" y="1486526"/>
            <a:chExt cx="7350181" cy="707035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479685" y="1828800"/>
              <a:ext cx="73152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127420" y="1836296"/>
              <a:ext cx="674557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832491" y="1823805"/>
              <a:ext cx="674557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7477601" y="1856283"/>
              <a:ext cx="674557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3047808" y="689573"/>
            <a:ext cx="929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7 yr.</a:t>
            </a:r>
          </a:p>
        </p:txBody>
      </p:sp>
      <p:cxnSp>
        <p:nvCxnSpPr>
          <p:cNvPr id="65" name="Straight Connector 64"/>
          <p:cNvCxnSpPr/>
          <p:nvPr/>
        </p:nvCxnSpPr>
        <p:spPr>
          <a:xfrm rot="16200000" flipH="1">
            <a:off x="161093" y="1105473"/>
            <a:ext cx="605886" cy="13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6238667" y="1113517"/>
            <a:ext cx="596029" cy="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018844" y="903111"/>
            <a:ext cx="2483556" cy="1128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0800000" flipV="1">
            <a:off x="529300" y="1188608"/>
            <a:ext cx="1048368" cy="57692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939813" y="1016455"/>
            <a:ext cx="1478844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2</a:t>
            </a:r>
            <a:r>
              <a:rPr lang="en-US" sz="1600" baseline="30000" dirty="0" smtClean="0">
                <a:latin typeface="Magneto" pitchFamily="82" charset="0"/>
              </a:rPr>
              <a:t>nd</a:t>
            </a:r>
            <a:r>
              <a:rPr lang="en-US" sz="1600" dirty="0" smtClean="0">
                <a:latin typeface="Magneto" pitchFamily="82" charset="0"/>
              </a:rPr>
              <a:t> Coming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rot="10800000" flipH="1" flipV="1">
            <a:off x="5425210" y="1216509"/>
            <a:ext cx="1048368" cy="54615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594600" y="2244187"/>
            <a:ext cx="1499017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Magneto" pitchFamily="82" charset="0"/>
              </a:rPr>
              <a:t>Magog</a:t>
            </a:r>
            <a:r>
              <a:rPr lang="en-US" sz="1600" dirty="0" smtClean="0">
                <a:latin typeface="Magneto" pitchFamily="82" charset="0"/>
              </a:rPr>
              <a:t>?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rot="10800000">
            <a:off x="546232" y="1879791"/>
            <a:ext cx="1048368" cy="54615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590345" y="1010809"/>
            <a:ext cx="1478844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Rapture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rot="10800000" flipV="1">
            <a:off x="491031" y="914401"/>
            <a:ext cx="2444080" cy="564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-670866" y="3345266"/>
            <a:ext cx="2231088" cy="287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769904" y="2149157"/>
            <a:ext cx="1117600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7</a:t>
            </a:r>
            <a:r>
              <a:rPr lang="en-US" sz="1600" baseline="30000" dirty="0" smtClean="0">
                <a:latin typeface="Magneto" pitchFamily="82" charset="0"/>
              </a:rPr>
              <a:t>th</a:t>
            </a:r>
            <a:r>
              <a:rPr lang="en-US" sz="1600" dirty="0" smtClean="0">
                <a:latin typeface="Magneto" pitchFamily="82" charset="0"/>
              </a:rPr>
              <a:t> Seal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943949" y="2154800"/>
            <a:ext cx="1303878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7</a:t>
            </a:r>
            <a:r>
              <a:rPr lang="en-US" sz="1600" baseline="30000" dirty="0" smtClean="0">
                <a:latin typeface="Magneto" pitchFamily="82" charset="0"/>
              </a:rPr>
              <a:t>th</a:t>
            </a:r>
            <a:r>
              <a:rPr lang="en-US" sz="1600" dirty="0" smtClean="0">
                <a:latin typeface="Magneto" pitchFamily="82" charset="0"/>
              </a:rPr>
              <a:t> Trumpet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130227" y="2798273"/>
            <a:ext cx="1117600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7</a:t>
            </a:r>
            <a:r>
              <a:rPr lang="en-US" sz="1600" baseline="30000" dirty="0" smtClean="0">
                <a:latin typeface="Magneto" pitchFamily="82" charset="0"/>
              </a:rPr>
              <a:t>th</a:t>
            </a:r>
            <a:r>
              <a:rPr lang="en-US" sz="1600" dirty="0" smtClean="0">
                <a:latin typeface="Magneto" pitchFamily="82" charset="0"/>
              </a:rPr>
              <a:t> Bowl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342832" y="3193920"/>
            <a:ext cx="1303878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Trumpets 1-6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345598" y="3828474"/>
            <a:ext cx="1303878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Bowls 1-6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826296" y="4169756"/>
            <a:ext cx="1303878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Seals 1-6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5403713" y="3339787"/>
            <a:ext cx="2207785" cy="199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6200000" flipH="1">
            <a:off x="2576458" y="3168128"/>
            <a:ext cx="1861076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5" idx="3"/>
          </p:cNvCxnSpPr>
          <p:nvPr/>
        </p:nvCxnSpPr>
        <p:spPr>
          <a:xfrm flipV="1">
            <a:off x="4130174" y="4324574"/>
            <a:ext cx="2324414" cy="1445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0800000">
            <a:off x="454526" y="4326022"/>
            <a:ext cx="2376404" cy="1480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3"/>
          </p:cNvCxnSpPr>
          <p:nvPr/>
        </p:nvCxnSpPr>
        <p:spPr>
          <a:xfrm flipV="1">
            <a:off x="5646710" y="3478667"/>
            <a:ext cx="826584" cy="764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2" idx="1"/>
          </p:cNvCxnSpPr>
          <p:nvPr/>
        </p:nvCxnSpPr>
        <p:spPr>
          <a:xfrm rot="10800000">
            <a:off x="3529728" y="3481352"/>
            <a:ext cx="813104" cy="495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10800000">
            <a:off x="3527065" y="3992001"/>
            <a:ext cx="813104" cy="495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V="1">
            <a:off x="5649394" y="3989316"/>
            <a:ext cx="826584" cy="764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90" idx="3"/>
          </p:cNvCxnSpPr>
          <p:nvPr/>
        </p:nvCxnSpPr>
        <p:spPr>
          <a:xfrm flipV="1">
            <a:off x="6247827" y="2445045"/>
            <a:ext cx="230814" cy="214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6250511" y="2955694"/>
            <a:ext cx="230814" cy="214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 flipV="1">
            <a:off x="3539394" y="2319391"/>
            <a:ext cx="230814" cy="214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753626" y="3034599"/>
            <a:ext cx="2381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Magneto" pitchFamily="82" charset="0"/>
              </a:rPr>
              <a:t>Rise of Antichrist; time of relative peace in Israel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76" grpId="0" animBg="1"/>
      <p:bldP spid="78" grpId="0" animBg="1"/>
      <p:bldP spid="83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1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Come</a:t>
            </a:r>
            <a:r>
              <a:rPr lang="en-US" sz="3200" dirty="0" smtClean="0"/>
              <a:t> ~ middle voice, passive tense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6221" y="1703829"/>
            <a:ext cx="75685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/>
              <a:t>Literally ~ "are still arriving from the tribulation, the</a:t>
            </a:r>
          </a:p>
          <a:p>
            <a:r>
              <a:rPr lang="en-US" sz="3200" dirty="0" smtClean="0"/>
              <a:t>great one"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7" grpId="0"/>
      <p:bldP spid="1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Views on the Millennium: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1221601"/>
            <a:ext cx="75685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Amillennialism</a:t>
            </a:r>
            <a:r>
              <a:rPr lang="en-US" sz="3200" dirty="0" smtClean="0"/>
              <a:t> ~ </a:t>
            </a:r>
            <a:r>
              <a:rPr lang="en-US" sz="3200" b="1" dirty="0" smtClean="0"/>
              <a:t>Belief there will be a continuous parallel of good and evil in the world between the 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and 2</a:t>
            </a:r>
            <a:r>
              <a:rPr lang="en-US" sz="3200" b="1" baseline="30000" dirty="0" smtClean="0"/>
              <a:t>nd</a:t>
            </a:r>
            <a:endParaRPr lang="en-US" sz="3200" b="1" dirty="0" smtClean="0"/>
          </a:p>
          <a:p>
            <a:r>
              <a:rPr lang="en-US" sz="3200" b="1" dirty="0" smtClean="0"/>
              <a:t>Coming of Christ.  The</a:t>
            </a:r>
          </a:p>
          <a:p>
            <a:r>
              <a:rPr lang="en-US" sz="3200" b="1" dirty="0" smtClean="0"/>
              <a:t>Kingdom of God is now</a:t>
            </a:r>
          </a:p>
          <a:p>
            <a:r>
              <a:rPr lang="en-US" sz="3200" b="1" dirty="0" smtClean="0"/>
              <a:t>present in the world</a:t>
            </a:r>
          </a:p>
          <a:p>
            <a:r>
              <a:rPr lang="en-US" sz="3200" b="1" dirty="0" smtClean="0"/>
              <a:t>through the Word, His</a:t>
            </a:r>
          </a:p>
          <a:p>
            <a:r>
              <a:rPr lang="en-US" sz="3200" b="1" dirty="0" smtClean="0"/>
              <a:t>Spirit and His Church.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Views on the Millennium: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9860" y="1236015"/>
            <a:ext cx="75685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Postmillennialism</a:t>
            </a:r>
            <a:r>
              <a:rPr lang="en-US" sz="3200" dirty="0" smtClean="0"/>
              <a:t> ~ Belief the Kingdom of God is now extended through teaching, preach-</a:t>
            </a:r>
          </a:p>
          <a:p>
            <a:r>
              <a:rPr lang="en-US" sz="3200" dirty="0" err="1" smtClean="0"/>
              <a:t>ing</a:t>
            </a:r>
            <a:r>
              <a:rPr lang="en-US" sz="3200" dirty="0" smtClean="0"/>
              <a:t> and evangelism. The</a:t>
            </a:r>
          </a:p>
          <a:p>
            <a:r>
              <a:rPr lang="en-US" sz="3200" dirty="0" smtClean="0"/>
              <a:t>world is to be Christian-</a:t>
            </a:r>
          </a:p>
          <a:p>
            <a:r>
              <a:rPr lang="en-US" sz="3200" dirty="0" err="1" smtClean="0"/>
              <a:t>ized</a:t>
            </a:r>
            <a:r>
              <a:rPr lang="en-US" sz="3200" dirty="0" smtClean="0"/>
              <a:t> resulting in a long</a:t>
            </a:r>
          </a:p>
          <a:p>
            <a:r>
              <a:rPr lang="en-US" sz="3200" dirty="0" smtClean="0"/>
              <a:t>period of peace and</a:t>
            </a:r>
          </a:p>
          <a:p>
            <a:r>
              <a:rPr lang="en-US" sz="3200" dirty="0" smtClean="0"/>
              <a:t>prosperity, followed by</a:t>
            </a:r>
          </a:p>
          <a:p>
            <a:r>
              <a:rPr lang="en-US" sz="3200" dirty="0" smtClean="0"/>
              <a:t>Christ’s return.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Views on the Millennium: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9869" y="1239797"/>
            <a:ext cx="75685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Premillennialism</a:t>
            </a:r>
            <a:r>
              <a:rPr lang="en-US" sz="3200" dirty="0" smtClean="0"/>
              <a:t> ~ Belief in the concept of two-stages in the Coming of Christ. He will</a:t>
            </a:r>
          </a:p>
          <a:p>
            <a:r>
              <a:rPr lang="en-US" sz="3200" dirty="0" smtClean="0"/>
              <a:t>come </a:t>
            </a:r>
            <a:r>
              <a:rPr lang="en-US" sz="3200" i="1" u="sng" dirty="0" smtClean="0"/>
              <a:t>for</a:t>
            </a:r>
            <a:r>
              <a:rPr lang="en-US" sz="3200" dirty="0" smtClean="0"/>
              <a:t> His Church</a:t>
            </a:r>
          </a:p>
          <a:p>
            <a:r>
              <a:rPr lang="en-US" sz="3200" dirty="0" smtClean="0"/>
              <a:t>(Rapture) and then </a:t>
            </a:r>
            <a:r>
              <a:rPr lang="en-US" sz="3200" i="1" u="sng" dirty="0" smtClean="0"/>
              <a:t>with</a:t>
            </a:r>
            <a:endParaRPr lang="en-US" sz="3200" dirty="0" smtClean="0"/>
          </a:p>
          <a:p>
            <a:r>
              <a:rPr lang="en-US" sz="3200" dirty="0" smtClean="0"/>
              <a:t>His Church (Revelation). </a:t>
            </a:r>
          </a:p>
          <a:p>
            <a:r>
              <a:rPr lang="en-US" sz="3200" dirty="0" smtClean="0"/>
              <a:t>There is a consistent</a:t>
            </a:r>
          </a:p>
          <a:p>
            <a:r>
              <a:rPr lang="en-US" sz="3200" dirty="0" smtClean="0"/>
              <a:t>distinction between</a:t>
            </a:r>
          </a:p>
          <a:p>
            <a:r>
              <a:rPr lang="en-US" sz="3200" dirty="0" smtClean="0"/>
              <a:t>Israel and the Church throughout history.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Different interpretations of the Book of Revelation: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1699282"/>
            <a:ext cx="75685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Preterist </a:t>
            </a:r>
            <a:r>
              <a:rPr lang="en-US" sz="3200" dirty="0" smtClean="0"/>
              <a:t>~ (Amillennial) — the belief that there is no</a:t>
            </a:r>
          </a:p>
          <a:p>
            <a:r>
              <a:rPr lang="en-US" sz="3200" dirty="0" smtClean="0"/>
              <a:t>literal millennial reign of</a:t>
            </a:r>
          </a:p>
          <a:p>
            <a:r>
              <a:rPr lang="en-US" sz="3200" dirty="0" smtClean="0"/>
              <a:t>Christ on earth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Different interpretations of the Book of Revelation: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564" y="1700045"/>
            <a:ext cx="75685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Historical </a:t>
            </a:r>
            <a:r>
              <a:rPr lang="en-US" sz="3200" dirty="0" smtClean="0"/>
              <a:t>~ (Postmillennial) — the belief that Christ will</a:t>
            </a:r>
          </a:p>
          <a:p>
            <a:r>
              <a:rPr lang="en-US" sz="3200" dirty="0" smtClean="0"/>
              <a:t>return at the end of the millennial age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Different interpretations of the Book of Revelation: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6221" y="1703829"/>
            <a:ext cx="75685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Idealist </a:t>
            </a:r>
            <a:r>
              <a:rPr lang="en-US" sz="3200" dirty="0" smtClean="0"/>
              <a:t>~ (Amillennial) — the belief that there is no</a:t>
            </a:r>
          </a:p>
          <a:p>
            <a:r>
              <a:rPr lang="en-US" sz="3200" dirty="0" smtClean="0"/>
              <a:t>literal millennial reign</a:t>
            </a:r>
          </a:p>
          <a:p>
            <a:r>
              <a:rPr lang="en-US" sz="3200" dirty="0" smtClean="0"/>
              <a:t>of Christ on earth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Different interpretations of the Book of Revelation: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86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REVELATION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6221" y="1703829"/>
            <a:ext cx="75685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Futuristic</a:t>
            </a:r>
            <a:r>
              <a:rPr lang="en-US" sz="3200" dirty="0" smtClean="0"/>
              <a:t>~ (Premillennial) — the belief that Christ will</a:t>
            </a:r>
          </a:p>
          <a:p>
            <a:r>
              <a:rPr lang="en-US" sz="3200" dirty="0" smtClean="0"/>
              <a:t>return to usher in the</a:t>
            </a:r>
          </a:p>
          <a:p>
            <a:r>
              <a:rPr lang="en-US" sz="3200" dirty="0" smtClean="0"/>
              <a:t>millennial age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Times New Roman"/>
        <a:ea typeface=""/>
        <a:cs typeface=""/>
      </a:majorFont>
      <a:minorFont>
        <a:latin typeface="Magne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4526</TotalTime>
  <Words>883</Words>
  <Application>Microsoft Office PowerPoint</Application>
  <PresentationFormat>On-screen Show (4:3)</PresentationFormat>
  <Paragraphs>231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392</cp:revision>
  <dcterms:created xsi:type="dcterms:W3CDTF">2010-05-09T23:03:33Z</dcterms:created>
  <dcterms:modified xsi:type="dcterms:W3CDTF">2010-05-17T01:03:16Z</dcterms:modified>
</cp:coreProperties>
</file>